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63" r:id="rId6"/>
    <p:sldId id="258" r:id="rId7"/>
    <p:sldId id="259" r:id="rId8"/>
    <p:sldId id="260" r:id="rId9"/>
    <p:sldId id="262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400" autoAdjust="0"/>
  </p:normalViewPr>
  <p:slideViewPr>
    <p:cSldViewPr snapToGrid="0" snapToObjects="1">
      <p:cViewPr>
        <p:scale>
          <a:sx n="75" d="100"/>
          <a:sy n="75" d="100"/>
        </p:scale>
        <p:origin x="-30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ithub.com/defunkt/jquery-pjax" TargetMode="External"/><Relationship Id="rId2" Type="http://schemas.openxmlformats.org/officeDocument/2006/relationships/hyperlink" Target="http://jquer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://mcdev.za.ne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odejs.org/" TargetMode="External"/><Relationship Id="rId2" Type="http://schemas.openxmlformats.org/officeDocument/2006/relationships/hyperlink" Target="http://documentcloud.github.com/backbon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jQuery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PJAX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Speeding up the Client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Kevin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McKelvin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Devs4Devs – 13 August 2011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5710535"/>
            <a:ext cx="3035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Blog: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http://mcdev.za.net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Twitter: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@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kmckelvin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Email: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kmckelvin@gmail.com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Sample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06338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760926" y="2581480"/>
            <a:ext cx="1741219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Static Content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631536" y="1738138"/>
            <a:ext cx="17092" cy="84729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306938" y="2950812"/>
            <a:ext cx="914400" cy="4654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Resources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jQuery</a:t>
            </a:r>
            <a:r>
              <a:rPr lang="en-ZA" dirty="0" smtClean="0"/>
              <a:t>: </a:t>
            </a:r>
            <a:r>
              <a:rPr lang="en-ZA" dirty="0" smtClean="0">
                <a:hlinkClick r:id="rId2"/>
              </a:rPr>
              <a:t>http://jquery.com</a:t>
            </a:r>
            <a:endParaRPr lang="en-ZA" dirty="0" smtClean="0"/>
          </a:p>
          <a:p>
            <a:r>
              <a:rPr lang="en-ZA" dirty="0" err="1" smtClean="0"/>
              <a:t>jQuery</a:t>
            </a:r>
            <a:r>
              <a:rPr lang="en-ZA" dirty="0" smtClean="0"/>
              <a:t> PJAX plugin: </a:t>
            </a:r>
            <a:br>
              <a:rPr lang="en-ZA" dirty="0" smtClean="0"/>
            </a:br>
            <a:r>
              <a:rPr lang="en-ZA" dirty="0" smtClean="0">
                <a:hlinkClick r:id="rId3"/>
              </a:rPr>
              <a:t>http://github.com/defunkt/jquery-pjax</a:t>
            </a:r>
            <a:endParaRPr lang="en-ZA" dirty="0" smtClean="0"/>
          </a:p>
          <a:p>
            <a:r>
              <a:rPr lang="en-ZA" dirty="0" smtClean="0"/>
              <a:t>The </a:t>
            </a:r>
            <a:r>
              <a:rPr lang="en-ZA" dirty="0" err="1" smtClean="0"/>
              <a:t>McDev</a:t>
            </a:r>
            <a:r>
              <a:rPr lang="en-ZA" dirty="0" smtClean="0"/>
              <a:t> Blog:</a:t>
            </a:r>
            <a:br>
              <a:rPr lang="en-ZA" dirty="0" smtClean="0"/>
            </a:br>
            <a:r>
              <a:rPr lang="en-ZA" dirty="0" smtClean="0">
                <a:hlinkClick r:id="rId4"/>
              </a:rPr>
              <a:t>http://mcdev.za.net</a:t>
            </a:r>
            <a:endParaRPr lang="en-ZA" dirty="0" smtClean="0"/>
          </a:p>
          <a:p>
            <a:endParaRPr lang="en-ZA" dirty="0"/>
          </a:p>
        </p:txBody>
      </p:sp>
      <p:pic>
        <p:nvPicPr>
          <p:cNvPr id="2050" name="Picture 2" descr="The McDev Blo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177" y="4391211"/>
            <a:ext cx="1938368" cy="72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777" y="2624464"/>
            <a:ext cx="3140623" cy="10134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7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More JavaScript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Backbone.js</a:t>
            </a:r>
            <a:br>
              <a:rPr lang="en-ZA" dirty="0" smtClean="0"/>
            </a:br>
            <a:r>
              <a:rPr lang="en-ZA" dirty="0" smtClean="0">
                <a:hlinkClick r:id="rId2"/>
              </a:rPr>
              <a:t>http</a:t>
            </a:r>
            <a:r>
              <a:rPr lang="en-ZA" dirty="0">
                <a:hlinkClick r:id="rId2"/>
              </a:rPr>
              <a:t>://documentcloud.github.com/backbone</a:t>
            </a:r>
            <a:r>
              <a:rPr lang="en-ZA" dirty="0" smtClean="0">
                <a:hlinkClick r:id="rId2"/>
              </a:rPr>
              <a:t>/</a:t>
            </a:r>
            <a:endParaRPr lang="en-ZA" dirty="0" smtClean="0"/>
          </a:p>
          <a:p>
            <a:r>
              <a:rPr lang="en-ZA" dirty="0" smtClean="0"/>
              <a:t>Node.js (Asynchronous Servers in JavaScript)</a:t>
            </a:r>
            <a:r>
              <a:rPr lang="en-ZA" dirty="0"/>
              <a:t/>
            </a:r>
            <a:br>
              <a:rPr lang="en-ZA" dirty="0"/>
            </a:br>
            <a:r>
              <a:rPr lang="en-ZA" dirty="0">
                <a:hlinkClick r:id="rId3"/>
              </a:rPr>
              <a:t>http://nodejs.org</a:t>
            </a:r>
            <a:r>
              <a:rPr lang="en-ZA" dirty="0" smtClean="0">
                <a:hlinkClick r:id="rId3"/>
              </a:rPr>
              <a:t>/</a:t>
            </a:r>
            <a:endParaRPr lang="en-ZA" dirty="0" smtClean="0"/>
          </a:p>
          <a:p>
            <a:r>
              <a:rPr lang="en-ZA" dirty="0" err="1" smtClean="0"/>
              <a:t>Schalk</a:t>
            </a:r>
            <a:r>
              <a:rPr lang="en-ZA" dirty="0" smtClean="0"/>
              <a:t> </a:t>
            </a:r>
            <a:r>
              <a:rPr lang="en-ZA" dirty="0" err="1" smtClean="0"/>
              <a:t>Neethling</a:t>
            </a:r>
            <a:r>
              <a:rPr lang="en-ZA" dirty="0" smtClean="0"/>
              <a:t> – “Watcher” @ 11:30 in Room 1</a:t>
            </a:r>
          </a:p>
          <a:p>
            <a:r>
              <a:rPr lang="en-ZA" dirty="0" smtClean="0"/>
              <a:t>Martin Cronje – “RIA the way it was supposed to be” – Next in Room 2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5851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this.Speaker.ToString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219" y="2770094"/>
            <a:ext cx="5189419" cy="3267169"/>
          </a:xfrm>
        </p:spPr>
        <p:txBody>
          <a:bodyPr>
            <a:normAutofit/>
          </a:bodyPr>
          <a:lstStyle/>
          <a:p>
            <a:r>
              <a:rPr lang="en-US" dirty="0" smtClean="0"/>
              <a:t>Kevin </a:t>
            </a:r>
            <a:r>
              <a:rPr lang="en-US" dirty="0" err="1" smtClean="0"/>
              <a:t>McKelvin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#, Ruby, JavaScript developer</a:t>
            </a:r>
          </a:p>
          <a:p>
            <a:pPr lvl="1"/>
            <a:r>
              <a:rPr lang="en-US" dirty="0" smtClean="0"/>
              <a:t>Blog</a:t>
            </a:r>
            <a:r>
              <a:rPr lang="en-US" dirty="0" smtClean="0"/>
              <a:t>: http://mcdev.za.net</a:t>
            </a:r>
          </a:p>
          <a:p>
            <a:pPr lvl="1"/>
            <a:r>
              <a:rPr lang="en-US" dirty="0" smtClean="0"/>
              <a:t>Twitter: @</a:t>
            </a:r>
            <a:r>
              <a:rPr lang="en-US" dirty="0" err="1" smtClean="0"/>
              <a:t>kmckelvin</a:t>
            </a:r>
            <a:endParaRPr lang="en-US" dirty="0" smtClean="0"/>
          </a:p>
          <a:p>
            <a:pPr lvl="1"/>
            <a:r>
              <a:rPr lang="en-US" dirty="0" smtClean="0"/>
              <a:t>Email: </a:t>
            </a:r>
            <a:r>
              <a:rPr lang="en-US" dirty="0" smtClean="0"/>
              <a:t>kmckelvin@gmail.com</a:t>
            </a:r>
            <a:endParaRPr lang="en-US" dirty="0"/>
          </a:p>
        </p:txBody>
      </p:sp>
      <p:pic>
        <p:nvPicPr>
          <p:cNvPr id="1027" name="Picture 3" descr="C:\Users\Kevin\AppData\Local\Microsoft\Windows\Temporary Internet Files\Content.IE5\SIHBAVAX\MC900048446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5" y="3150462"/>
            <a:ext cx="1698041" cy="22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0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Interactive Web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21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First Evolution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AJAX</a:t>
            </a:r>
          </a:p>
          <a:p>
            <a:r>
              <a:rPr lang="en-ZA" sz="4000" dirty="0" smtClean="0"/>
              <a:t>Partial Refreshes</a:t>
            </a:r>
          </a:p>
          <a:p>
            <a:r>
              <a:rPr lang="en-ZA" sz="4000" dirty="0" smtClean="0"/>
              <a:t>#!</a:t>
            </a:r>
          </a:p>
        </p:txBody>
      </p:sp>
      <p:pic>
        <p:nvPicPr>
          <p:cNvPr id="3074" name="Picture 2" descr="http://1.bp.blogspot.com/_BYX14125JUQ/Skw-HpOUfPI/AAAAAAAAJ5w/fOd66Ui0I-o/s400/Fiore_Square_Wh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70200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8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862263"/>
            <a:ext cx="7762875" cy="2505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9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Interactive Web (AJAX)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290415" y="2444894"/>
            <a:ext cx="71699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>
                <a:latin typeface="Consolas" pitchFamily="49" charset="0"/>
                <a:cs typeface="Consolas" pitchFamily="49" charset="0"/>
              </a:rPr>
              <a:t>$.ajax({</a:t>
            </a:r>
          </a:p>
          <a:p>
            <a:r>
              <a:rPr lang="it-IT" sz="4000" dirty="0">
                <a:latin typeface="Consolas" pitchFamily="49" charset="0"/>
                <a:cs typeface="Consolas" pitchFamily="49" charset="0"/>
              </a:rPr>
              <a:t>  url: url,</a:t>
            </a:r>
          </a:p>
          <a:p>
            <a:r>
              <a:rPr lang="it-IT" sz="4000" dirty="0">
                <a:latin typeface="Consolas" pitchFamily="49" charset="0"/>
                <a:cs typeface="Consolas" pitchFamily="49" charset="0"/>
              </a:rPr>
              <a:t>  data: </a:t>
            </a:r>
            <a:r>
              <a:rPr lang="it-IT" sz="4000" dirty="0" smtClean="0">
                <a:latin typeface="Consolas" pitchFamily="49" charset="0"/>
                <a:cs typeface="Consolas" pitchFamily="49" charset="0"/>
              </a:rPr>
              <a:t>{id: 1},</a:t>
            </a:r>
            <a:endParaRPr lang="it-IT" sz="4000" dirty="0">
              <a:latin typeface="Consolas" pitchFamily="49" charset="0"/>
              <a:cs typeface="Consolas" pitchFamily="49" charset="0"/>
            </a:endParaRPr>
          </a:p>
          <a:p>
            <a:r>
              <a:rPr lang="it-IT" sz="4000" dirty="0">
                <a:latin typeface="Consolas" pitchFamily="49" charset="0"/>
                <a:cs typeface="Consolas" pitchFamily="49" charset="0"/>
              </a:rPr>
              <a:t>  success: </a:t>
            </a:r>
            <a:r>
              <a:rPr lang="it-IT" sz="4000" dirty="0" smtClean="0">
                <a:latin typeface="Consolas" pitchFamily="49" charset="0"/>
                <a:cs typeface="Consolas" pitchFamily="49" charset="0"/>
              </a:rPr>
              <a:t>function(data) </a:t>
            </a:r>
          </a:p>
          <a:p>
            <a:r>
              <a:rPr lang="it-IT" sz="4000" dirty="0">
                <a:latin typeface="Consolas" pitchFamily="49" charset="0"/>
                <a:cs typeface="Consolas" pitchFamily="49" charset="0"/>
              </a:rPr>
              <a:t> </a:t>
            </a:r>
            <a:r>
              <a:rPr lang="it-IT" sz="4000" dirty="0" smtClean="0">
                <a:latin typeface="Consolas" pitchFamily="49" charset="0"/>
                <a:cs typeface="Consolas" pitchFamily="49" charset="0"/>
              </a:rPr>
              <a:t> { ... },</a:t>
            </a:r>
          </a:p>
          <a:p>
            <a:r>
              <a:rPr lang="it-IT" sz="4000" dirty="0" smtClean="0">
                <a:latin typeface="Consolas" pitchFamily="49" charset="0"/>
                <a:cs typeface="Consolas" pitchFamily="49" charset="0"/>
              </a:rPr>
              <a:t>  dataType: </a:t>
            </a:r>
            <a:r>
              <a:rPr lang="it-IT" sz="4000" dirty="0" smtClean="0">
                <a:latin typeface="Consolas" pitchFamily="49" charset="0"/>
                <a:cs typeface="Consolas" pitchFamily="49" charset="0"/>
              </a:rPr>
              <a:t>‘html’</a:t>
            </a:r>
            <a:endParaRPr lang="it-IT" sz="4000" dirty="0">
              <a:latin typeface="Consolas" pitchFamily="49" charset="0"/>
              <a:cs typeface="Consolas" pitchFamily="49" charset="0"/>
            </a:endParaRPr>
          </a:p>
          <a:p>
            <a:r>
              <a:rPr lang="it-IT" sz="4000" dirty="0">
                <a:latin typeface="Consolas" pitchFamily="49" charset="0"/>
                <a:cs typeface="Consolas" pitchFamily="49" charset="0"/>
              </a:rPr>
              <a:t>});</a:t>
            </a:r>
            <a:endParaRPr lang="en-ZA" sz="4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Problems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ZA" sz="7200" dirty="0" smtClean="0"/>
              <a:t>Permalinks</a:t>
            </a:r>
          </a:p>
          <a:p>
            <a:r>
              <a:rPr lang="en-ZA" sz="7200" dirty="0" smtClean="0"/>
              <a:t>Unpredictable Back Button</a:t>
            </a:r>
            <a:endParaRPr lang="en-ZA" sz="7200" dirty="0" smtClean="0"/>
          </a:p>
          <a:p>
            <a:r>
              <a:rPr lang="en-ZA" sz="7200" dirty="0" smtClean="0"/>
              <a:t>#! In </a:t>
            </a:r>
            <a:r>
              <a:rPr lang="en-ZA" sz="7200" dirty="0" smtClean="0"/>
              <a:t>URLs</a:t>
            </a:r>
          </a:p>
          <a:p>
            <a:r>
              <a:rPr lang="en-ZA" sz="7200" dirty="0" err="1" smtClean="0"/>
              <a:t>window.location.hash</a:t>
            </a:r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3054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</a:t>
            </a:r>
            <a:r>
              <a:rPr lang="en-ZA" dirty="0" smtClean="0"/>
              <a:t>Solution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554" y="4520725"/>
            <a:ext cx="7662864" cy="2473667"/>
          </a:xfrm>
        </p:spPr>
        <p:txBody>
          <a:bodyPr/>
          <a:lstStyle/>
          <a:p>
            <a:pPr marL="0" indent="0">
              <a:buNone/>
            </a:pPr>
            <a:r>
              <a:rPr lang="en-ZA" sz="4800" dirty="0" err="1" smtClean="0"/>
              <a:t>pushState</a:t>
            </a:r>
            <a:r>
              <a:rPr lang="en-ZA" sz="4800" dirty="0" smtClean="0"/>
              <a:t> + AJAX = PJAX</a:t>
            </a:r>
          </a:p>
          <a:p>
            <a:endParaRPr lang="en-ZA" dirty="0"/>
          </a:p>
        </p:txBody>
      </p:sp>
      <p:pic>
        <p:nvPicPr>
          <p:cNvPr id="3074" name="Picture 2" descr="http://www.w3.org/html/logo/downloads/HTML5_Logo_51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823" y="2240170"/>
            <a:ext cx="2160913" cy="21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823" y="2259370"/>
            <a:ext cx="2261355" cy="226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1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PJAX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3800"/>
            <a:ext cx="7662864" cy="3822700"/>
          </a:xfrm>
        </p:spPr>
        <p:txBody>
          <a:bodyPr>
            <a:normAutofit/>
          </a:bodyPr>
          <a:lstStyle/>
          <a:p>
            <a:r>
              <a:rPr lang="en-ZA" dirty="0" err="1" smtClean="0"/>
              <a:t>Bookmarkable</a:t>
            </a:r>
            <a:r>
              <a:rPr lang="en-ZA" dirty="0" smtClean="0"/>
              <a:t> Permanent Links</a:t>
            </a:r>
          </a:p>
          <a:p>
            <a:r>
              <a:rPr lang="en-ZA" dirty="0" smtClean="0"/>
              <a:t>Fully degradable in unsupported browsers</a:t>
            </a:r>
          </a:p>
          <a:p>
            <a:r>
              <a:rPr lang="en-ZA" dirty="0" smtClean="0"/>
              <a:t>Supported in major browsers</a:t>
            </a:r>
          </a:p>
          <a:p>
            <a:pPr lvl="1"/>
            <a:r>
              <a:rPr lang="en-ZA" dirty="0" smtClean="0"/>
              <a:t>Firefox 4+</a:t>
            </a:r>
          </a:p>
          <a:p>
            <a:pPr lvl="1"/>
            <a:r>
              <a:rPr lang="en-ZA" dirty="0" smtClean="0"/>
              <a:t>Safari 5+</a:t>
            </a:r>
          </a:p>
          <a:p>
            <a:pPr lvl="1"/>
            <a:r>
              <a:rPr lang="en-ZA" dirty="0" smtClean="0"/>
              <a:t>Chrome 8+</a:t>
            </a:r>
          </a:p>
          <a:p>
            <a:pPr lvl="1"/>
            <a:r>
              <a:rPr lang="en-ZA" dirty="0" smtClean="0"/>
              <a:t>Android 2.2+</a:t>
            </a:r>
          </a:p>
          <a:p>
            <a:pPr lvl="1"/>
            <a:r>
              <a:rPr lang="en-ZA" dirty="0" smtClean="0"/>
              <a:t>Opera 11.5+</a:t>
            </a:r>
            <a:endParaRPr lang="en-ZA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823" y="3719870"/>
            <a:ext cx="2261355" cy="226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9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2325</TotalTime>
  <Words>156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jQuery PJAX</vt:lpstr>
      <vt:lpstr>this.Speaker.ToString();</vt:lpstr>
      <vt:lpstr>The Interactive Web</vt:lpstr>
      <vt:lpstr>The First Evolution</vt:lpstr>
      <vt:lpstr>PowerPoint Presentation</vt:lpstr>
      <vt:lpstr>Interactive Web (AJAX)</vt:lpstr>
      <vt:lpstr>The Problems</vt:lpstr>
      <vt:lpstr>The Solution</vt:lpstr>
      <vt:lpstr>PJAX</vt:lpstr>
      <vt:lpstr>Sample</vt:lpstr>
      <vt:lpstr>Resources</vt:lpstr>
      <vt:lpstr>More JavaScript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 PJAX</dc:title>
  <dc:creator>Kevin McKelvin</dc:creator>
  <cp:lastModifiedBy>Kevin</cp:lastModifiedBy>
  <cp:revision>23</cp:revision>
  <dcterms:created xsi:type="dcterms:W3CDTF">2011-08-10T08:31:10Z</dcterms:created>
  <dcterms:modified xsi:type="dcterms:W3CDTF">2011-08-13T05:35:20Z</dcterms:modified>
</cp:coreProperties>
</file>